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24" r:id="rId5"/>
    <p:sldId id="725" r:id="rId6"/>
    <p:sldId id="731" r:id="rId7"/>
    <p:sldId id="738" r:id="rId8"/>
    <p:sldId id="741" r:id="rId9"/>
    <p:sldId id="743" r:id="rId1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  <a:srgbClr val="4F81BD"/>
    <a:srgbClr val="FFFFCC"/>
    <a:srgbClr val="D64F2A"/>
    <a:srgbClr val="FF3300"/>
    <a:srgbClr val="000099"/>
    <a:srgbClr val="FF6600"/>
    <a:srgbClr val="0000FF"/>
    <a:srgbClr val="9D1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4" autoAdjust="0"/>
    <p:restoredTop sz="96343" autoAdjust="0"/>
  </p:normalViewPr>
  <p:slideViewPr>
    <p:cSldViewPr>
      <p:cViewPr>
        <p:scale>
          <a:sx n="100" d="100"/>
          <a:sy n="100" d="100"/>
        </p:scale>
        <p:origin x="-80" y="-72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24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15/06/05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192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15/06/05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5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96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96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HGS創英角ｺﾞｼｯｸUB" pitchFamily="50" charset="-128"/>
                <a:ea typeface="HGS創英角ｺﾞｼｯｸUB" pitchFamily="50" charset="-128"/>
              </a:defRPr>
            </a:lvl1pPr>
          </a:lstStyle>
          <a:p>
            <a:fld id="{9E0DA12C-5BF1-42EA-877C-E508D562D6A3}" type="slidenum">
              <a:rPr lang="en-US" altLang="ja-JP" smtClean="0"/>
              <a:pPr/>
              <a:t>‹#›</a:t>
            </a:fld>
            <a:endParaRPr lang="en-US" dirty="0"/>
          </a:p>
        </p:txBody>
      </p:sp>
      <p:sp>
        <p:nvSpPr>
          <p:cNvPr id="5" name="正方形/長方形 1030"/>
          <p:cNvSpPr>
            <a:spLocks noChangeArrowheads="1"/>
          </p:cNvSpPr>
          <p:nvPr userDrawn="1"/>
        </p:nvSpPr>
        <p:spPr bwMode="auto">
          <a:xfrm>
            <a:off x="3534214" y="6614286"/>
            <a:ext cx="3851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en-US" altLang="ja-JP" sz="900" dirty="0">
                <a:solidFill>
                  <a:srgbClr val="0070C0"/>
                </a:solidFill>
                <a:latin typeface="Times New Roman"/>
                <a:ea typeface="ＭＳ Ｐゴシック" pitchFamily="50" charset="-128"/>
                <a:cs typeface="Times New Roman"/>
              </a:rPr>
              <a:t>Copyright © </a:t>
            </a:r>
            <a:r>
              <a:rPr lang="en-US" altLang="ja-JP" sz="900" dirty="0" smtClean="0">
                <a:solidFill>
                  <a:srgbClr val="0070C0"/>
                </a:solidFill>
                <a:latin typeface="Times New Roman"/>
                <a:ea typeface="ＭＳ Ｐゴシック" pitchFamily="50" charset="-128"/>
                <a:cs typeface="Times New Roman"/>
              </a:rPr>
              <a:t>2015 </a:t>
            </a:r>
            <a:endParaRPr lang="en-US" altLang="en-US" sz="900" dirty="0">
              <a:solidFill>
                <a:srgbClr val="0070C0"/>
              </a:solidFill>
              <a:latin typeface="Times New Roman"/>
              <a:ea typeface="ＭＳ Ｐゴシック" pitchFamily="50" charset="-128"/>
              <a:cs typeface="Times New Roman"/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6669360"/>
            <a:ext cx="1769492" cy="145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 2 段組み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&lt;#&gt;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r>
              <a:rPr lang="en-US" altLang="ja-JP" smtClean="0"/>
              <a:t>&lt;#&gt;</a:t>
            </a:r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kumimoji="1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kumimoji="1" sz="2800">
          <a:latin typeface="+mn-lt"/>
        </a:defRPr>
      </a:lvl1pPr>
      <a:lvl2pPr marL="742950" indent="-285750" eaLnBrk="1" hangingPunct="1">
        <a:buChar char="–"/>
        <a:defRPr kumimoji="1" sz="2400">
          <a:latin typeface="+mn-lt"/>
        </a:defRPr>
      </a:lvl2pPr>
      <a:lvl3pPr marL="1143000" indent="-228600" eaLnBrk="1" hangingPunct="1">
        <a:buChar char="•"/>
        <a:defRPr kumimoji="1" sz="2400">
          <a:latin typeface="+mn-lt"/>
        </a:defRPr>
      </a:lvl3pPr>
      <a:lvl4pPr marL="1600200" indent="-228600" eaLnBrk="1" hangingPunct="1">
        <a:buChar char="–"/>
        <a:defRPr kumimoji="1" sz="2000">
          <a:latin typeface="+mn-lt"/>
        </a:defRPr>
      </a:lvl4pPr>
      <a:lvl5pPr marL="2057400" indent="-228600" eaLnBrk="1" hangingPunct="1">
        <a:buChar char="»"/>
        <a:defRPr kumimoji="1" sz="2000">
          <a:latin typeface="+mn-lt"/>
        </a:defRPr>
      </a:lvl5pPr>
      <a:lvl6pPr marL="2514600" indent="-228600" eaLnBrk="1" hangingPunct="1">
        <a:buChar char="•"/>
        <a:defRPr kumimoji="1" sz="2000"/>
      </a:lvl6pPr>
      <a:lvl7pPr marL="2971800" indent="-228600" eaLnBrk="1" hangingPunct="1">
        <a:buChar char="•"/>
        <a:defRPr kumimoji="1" sz="2000"/>
      </a:lvl7pPr>
      <a:lvl8pPr marL="3429000" indent="-228600" eaLnBrk="1" hangingPunct="1">
        <a:buChar char="•"/>
        <a:defRPr kumimoji="1" sz="2000"/>
      </a:lvl8pPr>
      <a:lvl9pPr marL="3886200" indent="-228600" eaLnBrk="1" hangingPunct="1">
        <a:buChar char="•"/>
        <a:defRPr kumimoji="1"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 kumimoji="1"/>
      </a:lvl1pPr>
      <a:lvl2pPr marL="457200" eaLnBrk="1" hangingPunct="1">
        <a:defRPr kumimoji="1"/>
      </a:lvl2pPr>
      <a:lvl3pPr marL="914400" eaLnBrk="1" hangingPunct="1">
        <a:defRPr kumimoji="1"/>
      </a:lvl3pPr>
      <a:lvl4pPr marL="1371600" eaLnBrk="1" hangingPunct="1">
        <a:defRPr kumimoji="1"/>
      </a:lvl4pPr>
      <a:lvl5pPr marL="1828800" eaLnBrk="1" hangingPunct="1">
        <a:defRPr kumimoji="1"/>
      </a:lvl5pPr>
      <a:lvl6pPr marL="2286000" eaLnBrk="1" hangingPunct="1">
        <a:defRPr kumimoji="1"/>
      </a:lvl6pPr>
      <a:lvl7pPr marL="2743200" eaLnBrk="1" hangingPunct="1">
        <a:defRPr kumimoji="1"/>
      </a:lvl7pPr>
      <a:lvl8pPr marL="3200400" eaLnBrk="1" hangingPunct="1">
        <a:defRPr kumimoji="1"/>
      </a:lvl8pPr>
      <a:lvl9pPr marL="3657600" eaLnBrk="1" hangingPunct="1">
        <a:defRPr kumimoji="1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55577" y="1177648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42949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なぜ、グローバルリーダーが必要？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" name="テキスト ボックス 24"/>
          <p:cNvSpPr txBox="1">
            <a:spLocks noChangeArrowheads="1"/>
          </p:cNvSpPr>
          <p:nvPr/>
        </p:nvSpPr>
        <p:spPr bwMode="auto">
          <a:xfrm>
            <a:off x="1043608" y="1700808"/>
            <a:ext cx="7631217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①沖縄でもグローバル人材豊富？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公務員や大きな企業には留学経験者が豊富。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ただし、その国際的能力を十分稼働させているのかが疑問。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グローバル人材層は意外に厚く、有効活用しなければならない。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②歴史の先人に追いつけない国際感覚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1400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年代の琉球王国の貿易態勢、金門クラブ、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40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万人の世界の沖縄人。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当時のグローバル感を持ったリーダーの存在の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DNA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はいまなお健在。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③日本化の打破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日本に追いつき追い越せの中で失われたのが国際感覚？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各産業のリーダーが率先して海外市場を開拓していく精神が大事。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④トップダウン型のスピード感が大事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グローバル人材の上司がドメスティックという悲劇。シンガポール型で。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5" name="Picture 1" descr="C:\Users\mitsugu_iha\Downloads\MC9004413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5344" y="757808"/>
            <a:ext cx="2239144" cy="2239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0582" y="1196752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742949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602685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今、グローバル人材を超えた</a:t>
            </a:r>
            <a:endParaRPr kumimoji="1" lang="en-US" altLang="ja-JP" sz="2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 グローバルリーダーが求められている</a:t>
            </a:r>
            <a:endParaRPr kumimoji="1" lang="ja-JP" altLang="en-US" sz="28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6320353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（出所）伊賀泰代「採用基準」を基に</a:t>
            </a:r>
            <a:r>
              <a:rPr kumimoji="1" lang="en-US" altLang="en-US" sz="1200" dirty="0" smtClean="0">
                <a:latin typeface="ＭＳ Ｐゴシック" pitchFamily="50" charset="-128"/>
                <a:ea typeface="ＭＳ Ｐゴシック" pitchFamily="50" charset="-128"/>
              </a:rPr>
              <a:t>ブルームーンパートナーズ</a:t>
            </a:r>
            <a:r>
              <a:rPr kumimoji="1"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作成</a:t>
            </a:r>
            <a:endParaRPr kumimoji="1"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9632" y="1700808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9900"/>
                </a:solidFill>
                <a:latin typeface="ＭＳ Ｐゴシック" pitchFamily="50" charset="-128"/>
                <a:ea typeface="ＭＳ Ｐゴシック" pitchFamily="50" charset="-128"/>
              </a:rPr>
              <a:t>■求められる人材像のマトリックス（マッキンゼー社）■</a:t>
            </a:r>
            <a:endParaRPr kumimoji="1" lang="ja-JP" altLang="en-US" sz="1400" dirty="0">
              <a:solidFill>
                <a:srgbClr val="0099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043608" y="5589240"/>
            <a:ext cx="7128792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  <a:latin typeface="HGSｺﾞｼｯｸM" pitchFamily="50" charset="-128"/>
                <a:ea typeface="HGSｺﾞｼｯｸM" pitchFamily="50" charset="-128"/>
              </a:rPr>
              <a:t>〈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SｺﾞｼｯｸM" pitchFamily="50" charset="-128"/>
                <a:ea typeface="HGSｺﾞｼｯｸM" pitchFamily="50" charset="-128"/>
              </a:rPr>
              <a:t>沖縄が育てるべき人材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HGSｺﾞｼｯｸM" pitchFamily="50" charset="-128"/>
                <a:ea typeface="HGSｺﾞｼｯｸM" pitchFamily="50" charset="-128"/>
              </a:rPr>
              <a:t>〉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SｺﾞｼｯｸM" pitchFamily="50" charset="-128"/>
                <a:ea typeface="HGSｺﾞｼｯｸM" pitchFamily="50" charset="-128"/>
              </a:rPr>
              <a:t>･･･</a:t>
            </a:r>
            <a:r>
              <a:rPr kumimoji="1" lang="ja-JP" altLang="en-US" sz="1600" dirty="0" smtClean="0">
                <a:solidFill>
                  <a:srgbClr val="00B050"/>
                </a:solidFill>
                <a:latin typeface="HGSｺﾞｼｯｸM" pitchFamily="50" charset="-128"/>
                <a:ea typeface="HGSｺﾞｼｯｸM" pitchFamily="50" charset="-128"/>
              </a:rPr>
              <a:t>海外で新たに産業を興せるリーダー。</a:t>
            </a:r>
            <a:endParaRPr kumimoji="1" lang="en-US" altLang="ja-JP" sz="1600" dirty="0" smtClean="0">
              <a:solidFill>
                <a:srgbClr val="00B050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600" dirty="0" smtClean="0">
                <a:solidFill>
                  <a:srgbClr val="00B050"/>
                </a:solidFill>
                <a:latin typeface="HGSｺﾞｼｯｸM" pitchFamily="50" charset="-128"/>
                <a:ea typeface="HGSｺﾞｼｯｸM" pitchFamily="50" charset="-128"/>
              </a:rPr>
              <a:t>　スタッフレベルの層はある程度充実している。稼働率の方が問題。</a:t>
            </a:r>
            <a:endParaRPr kumimoji="1" lang="ja-JP" altLang="en-US" sz="1600" dirty="0">
              <a:solidFill>
                <a:srgbClr val="00B050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267744" y="2132856"/>
            <a:ext cx="1898393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ドメスティック</a:t>
            </a:r>
            <a:endParaRPr kumimoji="1"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リーダー</a:t>
            </a:r>
            <a:endParaRPr kumimoji="1"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267745" y="3645024"/>
            <a:ext cx="1898393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ドメスティック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人材</a:t>
            </a:r>
            <a:endParaRPr kumimoji="1"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238146" y="3645024"/>
            <a:ext cx="1898393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グローバル</a:t>
            </a:r>
            <a:endParaRPr kumimoji="1"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人材</a:t>
            </a:r>
            <a:endParaRPr kumimoji="1"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238146" y="2132856"/>
            <a:ext cx="1898393" cy="1440160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グローバル</a:t>
            </a:r>
            <a:endParaRPr kumimoji="1"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リーダー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691680" y="2132856"/>
            <a:ext cx="360040" cy="2952328"/>
          </a:xfrm>
          <a:prstGeom prst="roundRect">
            <a:avLst>
              <a:gd name="adj" fmla="val 3650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リーダー　　　　　　スタッフ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5" name="上下矢印 24"/>
          <p:cNvSpPr/>
          <p:nvPr/>
        </p:nvSpPr>
        <p:spPr>
          <a:xfrm>
            <a:off x="1763688" y="3284984"/>
            <a:ext cx="216024" cy="576064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267744" y="5157192"/>
            <a:ext cx="3960440" cy="360040"/>
          </a:xfrm>
          <a:prstGeom prst="roundRect">
            <a:avLst>
              <a:gd name="adj" fmla="val 3650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ドメスティック　　　　　グローバル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7" name="上下矢印 26"/>
          <p:cNvSpPr/>
          <p:nvPr/>
        </p:nvSpPr>
        <p:spPr>
          <a:xfrm rot="5400000">
            <a:off x="4103948" y="5049180"/>
            <a:ext cx="216024" cy="576064"/>
          </a:xfrm>
          <a:prstGeom prst="up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6300192" y="2132856"/>
            <a:ext cx="2088232" cy="936104"/>
          </a:xfrm>
          <a:prstGeom prst="roundRect">
            <a:avLst>
              <a:gd name="adj" fmla="val 9673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r>
              <a:rPr kumimoji="1" lang="ja-JP" altLang="en-US" sz="1200" dirty="0" smtClean="0">
                <a:solidFill>
                  <a:srgbClr val="7030A0"/>
                </a:solidFill>
                <a:latin typeface="ＭＳ Ｐゴシック" pitchFamily="50" charset="-128"/>
                <a:ea typeface="ＭＳ Ｐゴシック" pitchFamily="50" charset="-128"/>
              </a:rPr>
              <a:t>この層の人材輩出が必要！</a:t>
            </a:r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200" dirty="0" smtClean="0">
                <a:solidFill>
                  <a:srgbClr val="7030A0"/>
                </a:solidFill>
                <a:latin typeface="ＭＳ Ｐゴシック" pitchFamily="50" charset="-128"/>
                <a:ea typeface="ＭＳ Ｐゴシック" pitchFamily="50" charset="-128"/>
              </a:rPr>
              <a:t>沖縄の人材の強いところ？</a:t>
            </a:r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6300192" y="3645024"/>
            <a:ext cx="2088232" cy="1656184"/>
          </a:xfrm>
          <a:prstGeom prst="roundRect">
            <a:avLst>
              <a:gd name="adj" fmla="val 702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r>
              <a:rPr kumimoji="1" lang="ja-JP" altLang="en-US" sz="1200" dirty="0" smtClean="0">
                <a:solidFill>
                  <a:srgbClr val="7030A0"/>
                </a:solidFill>
                <a:latin typeface="ＭＳ Ｐゴシック" pitchFamily="50" charset="-128"/>
                <a:ea typeface="ＭＳ Ｐゴシック" pitchFamily="50" charset="-128"/>
              </a:rPr>
              <a:t>日本が世界に遅れをとっている根本原因。グローバル人材（優秀な人材）は多いが、リーダーが決定的に不足。</a:t>
            </a:r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200" dirty="0" smtClean="0">
                <a:solidFill>
                  <a:srgbClr val="7030A0"/>
                </a:solidFill>
                <a:latin typeface="ＭＳ Ｐゴシック" pitchFamily="50" charset="-128"/>
                <a:ea typeface="ＭＳ Ｐゴシック" pitchFamily="50" charset="-128"/>
              </a:rPr>
              <a:t>沖縄でも留学経験のある語学人材が公務員や銀行員等に（能力稼働率は？）。</a:t>
            </a:r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sz="1200" dirty="0" smtClean="0">
              <a:solidFill>
                <a:srgbClr val="7030A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28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55577" y="1177648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42949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県内グローバル人材の問題点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" name="テキスト ボックス 24"/>
          <p:cNvSpPr txBox="1">
            <a:spLocks noChangeArrowheads="1"/>
          </p:cNvSpPr>
          <p:nvPr/>
        </p:nvSpPr>
        <p:spPr bwMode="auto">
          <a:xfrm>
            <a:off x="1043608" y="1700808"/>
            <a:ext cx="7631217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①欧米（特に英語圏）への偏り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日本と同様に欧米信奉が強い。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環境に恵まれた先進国で英語力を高めたり、感性を高めるのに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は有効だが、リアルなビジネスネットワーク力、人間力醸成に弱み？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②留学経験＞キャリア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数カ国での留学経験を持っている人が多いものの、ビジネスキャリアが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乏しい。英語教師にとどまるなど、本来の地頭力が活かせていない。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③ドメスティック型企業・組織で就業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県内では安定したグローバル企業が少ないため、公務員や大企業のドメス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ティック部門の一スタッフとして働くことが多く、能力未開花か･･･？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④起業意識の低い優等生タイプの多さ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地頭力の高い層＝安定志向、という産業振興上のアンバランスさがある。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5" name="Picture 1" descr="C:\Users\mitsugu_iha\Downloads\MC9004413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5344" y="757808"/>
            <a:ext cx="2239144" cy="2239144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0582" y="1182185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42949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9632" y="83671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なぜ、沖縄は国際感覚・覇気を失ったのか？</a:t>
            </a:r>
            <a:endParaRPr kumimoji="1" lang="ja-JP" altLang="en-US" sz="28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6320353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（出所）ブルームーンパートナーズ作成</a:t>
            </a:r>
            <a:endParaRPr kumimoji="1"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115616" y="1914872"/>
          <a:ext cx="6984776" cy="396239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477395"/>
                <a:gridCol w="3507381"/>
              </a:tblGrid>
              <a:tr h="4088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琉球王国時代～復帰前</a:t>
                      </a:r>
                      <a:endParaRPr kumimoji="1" lang="ja-JP" altLang="en-US" sz="2400" b="0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本土復帰後</a:t>
                      </a:r>
                      <a:endParaRPr kumimoji="1" lang="ja-JP" altLang="en-US" sz="2400" b="0" dirty="0"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 anchor="ctr"/>
                </a:tc>
              </a:tr>
              <a:tr h="735915"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大家族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久米</a:t>
                      </a:r>
                      <a:r>
                        <a:rPr kumimoji="1" lang="en-US" altLang="ja-JP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36</a:t>
                      </a: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姓など大量の外国人受入（中華街が無いなど、懐の深さ）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貿易国家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国家としての独自文化の醸成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通事・語学人材の存在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長男以外は自分で仕事を探す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海外でビジネス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小さな生産力（食料・衣料品等）ゆえに海外から多くの物品調達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観光・貿易が海外（外の）情報のコンタクトポイント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困ったら、海外移民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kumimoji="1" lang="ja-JP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核家族化（全国トップレベル）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marR="0" indent="-1524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外国人がアパートを借りるのにはすごいハードル、家のローン</a:t>
                      </a:r>
                      <a:r>
                        <a:rPr kumimoji="1" lang="en-US" altLang="ja-JP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???</a:t>
                      </a: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米軍統治時代の名残りで輸入超地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日本化の進展（</a:t>
                      </a:r>
                      <a:r>
                        <a:rPr kumimoji="1" lang="en-US" altLang="ja-JP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47</a:t>
                      </a: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分の１県へ）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日本語レベルの向上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経済水準の向上で県内でも職あり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県内にいてもビジネス可能（</a:t>
                      </a:r>
                      <a:r>
                        <a:rPr kumimoji="1" lang="en-US" altLang="ja-JP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Air</a:t>
                      </a: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）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国内資本のジャスコやファミリーマートに行けば生活品は調達可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観光客増と情報通信網の整備で、居間にいながら世界の情報が入る</a:t>
                      </a:r>
                      <a:endParaRPr kumimoji="1" lang="en-US" altLang="ja-JP" sz="16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  <a:p>
                      <a:pPr marL="152400" indent="-152400" algn="l">
                        <a:buFont typeface="Wingdings" pitchFamily="2" charset="2"/>
                        <a:buChar char="Ø"/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HGS創英角ｺﾞｼｯｸUB" pitchFamily="50" charset="-128"/>
                          <a:ea typeface="HGS創英角ｺﾞｼｯｸUB" pitchFamily="50" charset="-128"/>
                        </a:rPr>
                        <a:t>困ったら、霞ヶ関</a:t>
                      </a:r>
                      <a:endParaRPr kumimoji="1" lang="ja-JP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HGS創英角ｺﾞｼｯｸUB" pitchFamily="50" charset="-128"/>
                        <a:ea typeface="HGS創英角ｺﾞｼｯｸUB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左右矢印 6"/>
          <p:cNvSpPr/>
          <p:nvPr/>
        </p:nvSpPr>
        <p:spPr>
          <a:xfrm>
            <a:off x="4283968" y="3861048"/>
            <a:ext cx="360040" cy="216024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286475"/>
      </p:ext>
    </p:extLst>
  </p:cSld>
  <p:clrMapOvr>
    <a:masterClrMapping/>
  </p:clrMapOvr>
  <p:transition xmlns:p14="http://schemas.microsoft.com/office/powerpoint/2010/main">
    <p:wipe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55577" y="1177648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42949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琉僑＆ニュー琉僑達の特徴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" name="テキスト ボックス 24"/>
          <p:cNvSpPr txBox="1">
            <a:spLocks noChangeArrowheads="1"/>
          </p:cNvSpPr>
          <p:nvPr/>
        </p:nvSpPr>
        <p:spPr bwMode="auto">
          <a:xfrm>
            <a:off x="1043608" y="1700808"/>
            <a:ext cx="7631217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①ボーダレス感性の強さ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ベースを海外・沖縄に置きつつ、ビジネスチャンスのある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海外を攻める戦略展開。　　　　　　　　好き嫌いが無い。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②語学力は数カ国語 </a:t>
            </a:r>
            <a:r>
              <a:rPr lang="en-US" altLang="ja-JP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or </a:t>
            </a: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ほどほどレベル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複数国での居住経験があり数カ国語が話せるタイプと、語学力は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</a:t>
            </a:r>
            <a:r>
              <a:rPr lang="ja-JP" altLang="en-US" sz="1600" dirty="0" err="1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そこそこ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でもパートナーを見つけたタイプが存在。　　　野茂の話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③現地スタッフを使いこなしている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その国の国民性を理解しつつ、経営者として現地社員を採用している。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3200" dirty="0" smtClean="0">
                <a:solidFill>
                  <a:srgbClr val="000099"/>
                </a:solidFill>
                <a:latin typeface="HGS創英角ｺﾞｼｯｸUB" pitchFamily="50" charset="-128"/>
                <a:ea typeface="HGS創英角ｺﾞｼｯｸUB" pitchFamily="50" charset="-128"/>
              </a:rPr>
              <a:t>④地元沖縄に対する貢献意識の高さ</a:t>
            </a:r>
            <a:endParaRPr lang="en-US" altLang="ja-JP" sz="3200" dirty="0" smtClean="0">
              <a:solidFill>
                <a:srgbClr val="000099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沖縄経済への貢献意識が強く、頻繁に沖縄に帰省。地元企業を巻き込み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　　</a:t>
            </a:r>
            <a:r>
              <a:rPr lang="ja-JP" altLang="en-US" sz="1600" dirty="0" err="1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ながら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  <a:latin typeface="HGS創英角ｺﾞｼｯｸUB" pitchFamily="50" charset="-128"/>
                <a:ea typeface="HGS創英角ｺﾞｼｯｸUB" pitchFamily="50" charset="-128"/>
              </a:rPr>
              <a:t>次の展開を模索している。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5" name="Picture 1" descr="C:\Users\mitsugu_iha\Downloads\MC9004413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57808"/>
            <a:ext cx="2239144" cy="2239144"/>
          </a:xfrm>
          <a:prstGeom prst="rect">
            <a:avLst/>
          </a:prstGeom>
          <a:noFill/>
        </p:spPr>
      </p:pic>
      <p:sp>
        <p:nvSpPr>
          <p:cNvPr id="7" name="額縁 6"/>
          <p:cNvSpPr/>
          <p:nvPr/>
        </p:nvSpPr>
        <p:spPr>
          <a:xfrm>
            <a:off x="4775656" y="2492896"/>
            <a:ext cx="588432" cy="288032"/>
          </a:xfrm>
          <a:prstGeom prst="bevel">
            <a:avLst/>
          </a:prstGeom>
          <a:solidFill>
            <a:srgbClr val="FF0000"/>
          </a:solidFill>
          <a:ln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dkEdge">
            <a:bevelT w="139700" h="38100"/>
            <a:contourClr>
              <a:schemeClr val="accent3">
                <a:tint val="100000"/>
                <a:shade val="100000"/>
                <a:satMod val="10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50000"/>
              </a:spcBef>
            </a:pPr>
            <a:r>
              <a:rPr lang="en-US" altLang="ja-JP" sz="1200" i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Point</a:t>
            </a:r>
            <a:endParaRPr kumimoji="1" lang="ja-JP" altLang="en-US" sz="1200" i="1" dirty="0" smtClean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sp>
        <p:nvSpPr>
          <p:cNvPr id="8" name="額縁 7"/>
          <p:cNvSpPr/>
          <p:nvPr/>
        </p:nvSpPr>
        <p:spPr>
          <a:xfrm>
            <a:off x="6156176" y="3573016"/>
            <a:ext cx="588432" cy="288032"/>
          </a:xfrm>
          <a:prstGeom prst="bevel">
            <a:avLst/>
          </a:prstGeom>
          <a:solidFill>
            <a:srgbClr val="FF0000"/>
          </a:solidFill>
          <a:ln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dkEdge">
            <a:bevelT w="139700" h="38100"/>
            <a:contourClr>
              <a:schemeClr val="accent3">
                <a:tint val="100000"/>
                <a:shade val="100000"/>
                <a:satMod val="10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50000"/>
              </a:spcBef>
            </a:pPr>
            <a:r>
              <a:rPr lang="en-US" altLang="ja-JP" sz="1200" i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Point</a:t>
            </a:r>
            <a:endParaRPr kumimoji="1" lang="ja-JP" altLang="en-US" sz="1200" i="1" dirty="0" smtClean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268760"/>
            <a:ext cx="7747610" cy="505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683568" y="620688"/>
            <a:ext cx="7762876" cy="936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沖縄の海外展開も第３世代へ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4" name="山形 13"/>
          <p:cNvSpPr/>
          <p:nvPr/>
        </p:nvSpPr>
        <p:spPr>
          <a:xfrm>
            <a:off x="971600" y="4079394"/>
            <a:ext cx="2232248" cy="792088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第１フェーズ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1600" y="4943490"/>
            <a:ext cx="2376264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人口調整要素もあり、県内では職が無く海外へ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農夫・皿洗いなど低賃金労働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語学は移民先で習得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学歴問わず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本人・家族の生活の糧</a:t>
            </a:r>
            <a:endParaRPr kumimoji="1" lang="ja-JP" altLang="en-US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91880" y="4151402"/>
            <a:ext cx="2376264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海外に対する好奇心・ビジネスチャンスを感じて海外へ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居酒屋などの飲食店経営水準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語学はある程度事前に学習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学歴は高卒～大卒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本人の自己実現欲求に基づくトライ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食材の調達などで沖縄経済とも関わりを強化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/>
            <a:endParaRPr kumimoji="1" lang="ja-JP" altLang="en-US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山形 19"/>
          <p:cNvSpPr/>
          <p:nvPr/>
        </p:nvSpPr>
        <p:spPr>
          <a:xfrm>
            <a:off x="6012160" y="2420888"/>
            <a:ext cx="2232248" cy="792088"/>
          </a:xfrm>
          <a:prstGeom prst="chevron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第３フェーズ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2160" y="3284984"/>
            <a:ext cx="2376264" cy="2800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国内市場の閉塞感を背景に市場を求めて海外へ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金融・</a:t>
            </a:r>
            <a:r>
              <a:rPr kumimoji="1" lang="en-US" altLang="ja-JP" sz="1300" dirty="0" smtClean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・不動産など高度知識が必要な産業で勝負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語学は留学終了レベル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学歴は大卒～大学院卒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儲かるため、人生の成功を築くためにトライ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沖縄経済への環流を強く意識しながら経営</a:t>
            </a: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>
              <a:buFont typeface="Wingdings" pitchFamily="2" charset="2"/>
              <a:buChar char="l"/>
            </a:pPr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/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/>
            <a:endParaRPr kumimoji="1" lang="en-US" altLang="ja-JP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42875" indent="-142875"/>
            <a:r>
              <a:rPr kumimoji="1" lang="ja-JP" altLang="en-US" sz="1300" dirty="0" smtClean="0">
                <a:solidFill>
                  <a:schemeClr val="bg1">
                    <a:lumMod val="50000"/>
                  </a:schemeClr>
                </a:solidFill>
              </a:rPr>
              <a:t>　嘉数啓氏、遠山光一郎氏など</a:t>
            </a:r>
            <a:endParaRPr kumimoji="1" lang="ja-JP" altLang="en-US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115616" y="1772816"/>
            <a:ext cx="7128792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600" dirty="0" smtClean="0">
                <a:solidFill>
                  <a:srgbClr val="00B050"/>
                </a:solidFill>
                <a:latin typeface="HGSｺﾞｼｯｸM" pitchFamily="50" charset="-128"/>
                <a:ea typeface="HGSｺﾞｼｯｸM" pitchFamily="50" charset="-128"/>
              </a:rPr>
              <a:t>時代とともに海外を目指す人材も変化。沖縄でも第３フェーズへ。</a:t>
            </a:r>
            <a:endParaRPr kumimoji="1" lang="ja-JP" altLang="en-US" sz="1600" dirty="0">
              <a:solidFill>
                <a:srgbClr val="00B050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pic>
        <p:nvPicPr>
          <p:cNvPr id="21507" name="Picture 3" descr="C:\Users\mitsugu_iha\AppData\Local\Microsoft\Windows\Temporary Internet Files\Content.IE5\UXYYT4VR\MP9004007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1512168" cy="1007718"/>
          </a:xfrm>
          <a:prstGeom prst="rect">
            <a:avLst/>
          </a:prstGeom>
          <a:noFill/>
        </p:spPr>
      </p:pic>
      <p:pic>
        <p:nvPicPr>
          <p:cNvPr id="21506" name="Picture 2" descr="C:\Users\mitsugu_iha\AppData\Local\Microsoft\Windows\Temporary Internet Files\Content.IE5\UXYYT4VR\MP90039009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84017"/>
            <a:ext cx="1324744" cy="944983"/>
          </a:xfrm>
          <a:prstGeom prst="rect">
            <a:avLst/>
          </a:prstGeom>
          <a:noFill/>
        </p:spPr>
      </p:pic>
      <p:sp>
        <p:nvSpPr>
          <p:cNvPr id="18" name="山形 17"/>
          <p:cNvSpPr/>
          <p:nvPr/>
        </p:nvSpPr>
        <p:spPr>
          <a:xfrm>
            <a:off x="3491880" y="3287306"/>
            <a:ext cx="2232248" cy="792088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第２フェーズ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28" ma:contentTypeDescription="Create a new document." ma:contentTypeScope="" ma:versionID="a6ef4ed32b9e2f717850d72af07647b5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BA4DB5-EF8C-494F-AD74-A724530D65A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C64DA211-76CA-4525-A3F0-D25C2037A4E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5F34360-F70A-42C7-92C5-918367533A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534</Words>
  <Application>Microsoft Macintosh PowerPoint</Application>
  <PresentationFormat>画面に合わせる (4:3)</PresentationFormat>
  <Paragraphs>113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DesignTemplate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2011-10-03T08:25:28Z</dcterms:created>
  <dcterms:modified xsi:type="dcterms:W3CDTF">2015-06-05T08:56:28Z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